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8D026E0-1D06-4F94-8150-52F07E411916}"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96DF1DF1-B579-4B2B-B852-899E10C4CD18}"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026E0-1D06-4F94-8150-52F07E411916}"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F1DF1-B579-4B2B-B852-899E10C4CD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026E0-1D06-4F94-8150-52F07E411916}"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F1DF1-B579-4B2B-B852-899E10C4CD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8D026E0-1D06-4F94-8150-52F07E411916}"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F1DF1-B579-4B2B-B852-899E10C4CD18}"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8D026E0-1D06-4F94-8150-52F07E411916}" type="datetimeFigureOut">
              <a:rPr lang="en-US" smtClean="0"/>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F1DF1-B579-4B2B-B852-899E10C4CD18}"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D026E0-1D06-4F94-8150-52F07E411916}" type="datetimeFigureOut">
              <a:rPr lang="en-US" smtClean="0"/>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F1DF1-B579-4B2B-B852-899E10C4CD18}"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8D026E0-1D06-4F94-8150-52F07E411916}" type="datetimeFigureOut">
              <a:rPr lang="en-US" smtClean="0"/>
              <a:t>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F1DF1-B579-4B2B-B852-899E10C4CD18}"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8D026E0-1D06-4F94-8150-52F07E411916}" type="datetimeFigureOut">
              <a:rPr lang="en-US" smtClean="0"/>
              <a:t>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F1DF1-B579-4B2B-B852-899E10C4CD18}"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026E0-1D06-4F94-8150-52F07E411916}" type="datetimeFigureOut">
              <a:rPr lang="en-US" smtClean="0"/>
              <a:t>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F1DF1-B579-4B2B-B852-899E10C4CD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8D026E0-1D06-4F94-8150-52F07E411916}" type="datetimeFigureOut">
              <a:rPr lang="en-US" smtClean="0"/>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F1DF1-B579-4B2B-B852-899E10C4CD18}"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8D026E0-1D06-4F94-8150-52F07E411916}" type="datetimeFigureOut">
              <a:rPr lang="en-US" smtClean="0"/>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F1DF1-B579-4B2B-B852-899E10C4CD18}"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8D026E0-1D06-4F94-8150-52F07E411916}" type="datetimeFigureOut">
              <a:rPr lang="en-US" smtClean="0"/>
              <a:t>11/5/2011</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6DF1DF1-B579-4B2B-B852-899E10C4CD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Sarah Gjerdrum</a:t>
            </a:r>
            <a:endParaRPr lang="en-US" dirty="0"/>
          </a:p>
        </p:txBody>
      </p:sp>
      <p:sp>
        <p:nvSpPr>
          <p:cNvPr id="2" name="Title 1"/>
          <p:cNvSpPr>
            <a:spLocks noGrp="1"/>
          </p:cNvSpPr>
          <p:nvPr>
            <p:ph type="title"/>
          </p:nvPr>
        </p:nvSpPr>
        <p:spPr/>
        <p:txBody>
          <a:bodyPr>
            <a:normAutofit/>
          </a:bodyPr>
          <a:lstStyle/>
          <a:p>
            <a:r>
              <a:rPr lang="en-US" dirty="0" smtClean="0"/>
              <a:t>Graphic Novel Presentation</a:t>
            </a:r>
            <a:endParaRPr lang="en-US" dirty="0"/>
          </a:p>
        </p:txBody>
      </p:sp>
    </p:spTree>
    <p:extLst>
      <p:ext uri="{BB962C8B-B14F-4D97-AF65-F5344CB8AC3E}">
        <p14:creationId xmlns:p14="http://schemas.microsoft.com/office/powerpoint/2010/main" val="117611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The Ultimate Boon</a:t>
            </a:r>
            <a:endParaRPr lang="en-US" sz="6600" b="1" dirty="0"/>
          </a:p>
        </p:txBody>
      </p:sp>
      <p:sp>
        <p:nvSpPr>
          <p:cNvPr id="3" name="Content Placeholder 2"/>
          <p:cNvSpPr>
            <a:spLocks noGrp="1"/>
          </p:cNvSpPr>
          <p:nvPr>
            <p:ph sz="quarter" idx="13"/>
          </p:nvPr>
        </p:nvSpPr>
        <p:spPr/>
        <p:txBody>
          <a:bodyPr>
            <a:normAutofit/>
          </a:bodyPr>
          <a:lstStyle/>
          <a:p>
            <a:pPr algn="ctr"/>
            <a:r>
              <a:rPr lang="en-US" sz="4400" dirty="0" smtClean="0"/>
              <a:t>The Ultimate Boon is achieved in my story when Michael finds Anna held prisoner inside a rotting log. He rescues her, which was the whole point of going on the journey.</a:t>
            </a:r>
            <a:endParaRPr lang="en-US" sz="4400" dirty="0"/>
          </a:p>
        </p:txBody>
      </p:sp>
    </p:spTree>
    <p:extLst>
      <p:ext uri="{BB962C8B-B14F-4D97-AF65-F5344CB8AC3E}">
        <p14:creationId xmlns:p14="http://schemas.microsoft.com/office/powerpoint/2010/main" val="197502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The Magic Flight</a:t>
            </a:r>
            <a:endParaRPr lang="en-US" sz="6600" b="1" dirty="0"/>
          </a:p>
        </p:txBody>
      </p:sp>
      <p:sp>
        <p:nvSpPr>
          <p:cNvPr id="3" name="Content Placeholder 2"/>
          <p:cNvSpPr>
            <a:spLocks noGrp="1"/>
          </p:cNvSpPr>
          <p:nvPr>
            <p:ph sz="quarter" idx="13"/>
          </p:nvPr>
        </p:nvSpPr>
        <p:spPr/>
        <p:txBody>
          <a:bodyPr>
            <a:normAutofit/>
          </a:bodyPr>
          <a:lstStyle/>
          <a:p>
            <a:pPr algn="ctr"/>
            <a:r>
              <a:rPr lang="en-US" sz="4400" dirty="0" smtClean="0"/>
              <a:t>Once Michael and Anna are together Michael signals the King’s dragon, and he comes and flies them home back to the castle in the kingdom. That is how the Magic Flight is represented in my graphic novel.</a:t>
            </a:r>
            <a:endParaRPr lang="en-US" sz="4400" dirty="0"/>
          </a:p>
        </p:txBody>
      </p:sp>
    </p:spTree>
    <p:extLst>
      <p:ext uri="{BB962C8B-B14F-4D97-AF65-F5344CB8AC3E}">
        <p14:creationId xmlns:p14="http://schemas.microsoft.com/office/powerpoint/2010/main" val="325290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The Return Threshold</a:t>
            </a:r>
            <a:endParaRPr lang="en-US" sz="6600" b="1" dirty="0"/>
          </a:p>
        </p:txBody>
      </p:sp>
      <p:sp>
        <p:nvSpPr>
          <p:cNvPr id="3" name="Content Placeholder 2"/>
          <p:cNvSpPr>
            <a:spLocks noGrp="1"/>
          </p:cNvSpPr>
          <p:nvPr>
            <p:ph sz="quarter" idx="13"/>
          </p:nvPr>
        </p:nvSpPr>
        <p:spPr/>
        <p:txBody>
          <a:bodyPr>
            <a:normAutofit/>
          </a:bodyPr>
          <a:lstStyle/>
          <a:p>
            <a:pPr algn="ctr"/>
            <a:r>
              <a:rPr lang="en-US" sz="4400" dirty="0" smtClean="0"/>
              <a:t>The Return Threshold is shown by Michael being thanked by the King for rescuing his daughter from the scary black shadows. </a:t>
            </a:r>
            <a:endParaRPr lang="en-US" sz="4400" dirty="0"/>
          </a:p>
        </p:txBody>
      </p:sp>
    </p:spTree>
    <p:extLst>
      <p:ext uri="{BB962C8B-B14F-4D97-AF65-F5344CB8AC3E}">
        <p14:creationId xmlns:p14="http://schemas.microsoft.com/office/powerpoint/2010/main" val="290553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smtClean="0"/>
              <a:t>The Archetypical Hero</a:t>
            </a:r>
            <a:endParaRPr lang="en-US" sz="6600" b="1" dirty="0"/>
          </a:p>
        </p:txBody>
      </p:sp>
      <p:sp>
        <p:nvSpPr>
          <p:cNvPr id="3" name="Content Placeholder 2"/>
          <p:cNvSpPr>
            <a:spLocks noGrp="1"/>
          </p:cNvSpPr>
          <p:nvPr>
            <p:ph sz="quarter" idx="13"/>
          </p:nvPr>
        </p:nvSpPr>
        <p:spPr/>
        <p:txBody>
          <a:bodyPr>
            <a:noAutofit/>
          </a:bodyPr>
          <a:lstStyle/>
          <a:p>
            <a:pPr algn="ctr"/>
            <a:r>
              <a:rPr lang="en-US" sz="4400" dirty="0" smtClean="0"/>
              <a:t>My hero follows the lines of an archetypical hero because he goes through eight of the ten stages presented in our Springboard books. </a:t>
            </a:r>
            <a:endParaRPr lang="en-US" sz="4400" dirty="0"/>
          </a:p>
        </p:txBody>
      </p:sp>
    </p:spTree>
    <p:extLst>
      <p:ext uri="{BB962C8B-B14F-4D97-AF65-F5344CB8AC3E}">
        <p14:creationId xmlns:p14="http://schemas.microsoft.com/office/powerpoint/2010/main" val="2571437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Watching.</a:t>
            </a:r>
            <a:endParaRPr lang="en-US" dirty="0"/>
          </a:p>
        </p:txBody>
      </p:sp>
      <p:sp>
        <p:nvSpPr>
          <p:cNvPr id="3" name="Content Placeholder 2"/>
          <p:cNvSpPr>
            <a:spLocks noGrp="1"/>
          </p:cNvSpPr>
          <p:nvPr>
            <p:ph sz="quarter" idx="13"/>
          </p:nvPr>
        </p:nvSpPr>
        <p:spPr/>
        <p:txBody>
          <a:bodyPr/>
          <a:lstStyle/>
          <a:p>
            <a:pPr marL="0" indent="0">
              <a:buNone/>
            </a:pP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599"/>
            <a:ext cx="8001000" cy="51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16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a:t>
            </a:r>
            <a:endParaRPr lang="en-US" dirty="0"/>
          </a:p>
        </p:txBody>
      </p:sp>
      <p:pic>
        <p:nvPicPr>
          <p:cNvPr id="10" name="Content Placeholder 9"/>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42281" t="60409" r="7161" b="23877"/>
          <a:stretch/>
        </p:blipFill>
        <p:spPr>
          <a:xfrm>
            <a:off x="381000" y="1447800"/>
            <a:ext cx="3962400" cy="1693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Line Callout 1 10"/>
          <p:cNvSpPr/>
          <p:nvPr/>
        </p:nvSpPr>
        <p:spPr>
          <a:xfrm>
            <a:off x="5181600" y="1226127"/>
            <a:ext cx="1905000" cy="1066800"/>
          </a:xfrm>
          <a:prstGeom prst="borderCallout1">
            <a:avLst>
              <a:gd name="adj1" fmla="val 30438"/>
              <a:gd name="adj2" fmla="val -1060"/>
              <a:gd name="adj3" fmla="val 113799"/>
              <a:gd name="adj4" fmla="val -4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Shot</a:t>
            </a: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8324" t="22222" r="61114" b="59192"/>
          <a:stretch/>
        </p:blipFill>
        <p:spPr>
          <a:xfrm rot="21447276">
            <a:off x="4591640" y="2533173"/>
            <a:ext cx="2362200" cy="1975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Line Callout 1 12"/>
          <p:cNvSpPr/>
          <p:nvPr/>
        </p:nvSpPr>
        <p:spPr>
          <a:xfrm>
            <a:off x="7765473" y="2103120"/>
            <a:ext cx="1149927" cy="1066800"/>
          </a:xfrm>
          <a:prstGeom prst="borderCallout1">
            <a:avLst>
              <a:gd name="adj1" fmla="val 30438"/>
              <a:gd name="adj2" fmla="val -1060"/>
              <a:gd name="adj3" fmla="val 116396"/>
              <a:gd name="adj4" fmla="val -74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Medium Shot</a:t>
            </a:r>
            <a:endParaRPr lang="en-US"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9158" t="8939" r="5824" b="82121"/>
          <a:stretch/>
        </p:blipFill>
        <p:spPr>
          <a:xfrm>
            <a:off x="1600200" y="5562600"/>
            <a:ext cx="4239491" cy="61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Line Callout 1 14"/>
          <p:cNvSpPr/>
          <p:nvPr/>
        </p:nvSpPr>
        <p:spPr>
          <a:xfrm>
            <a:off x="6812973" y="4767696"/>
            <a:ext cx="1905000" cy="1066800"/>
          </a:xfrm>
          <a:prstGeom prst="borderCallout1">
            <a:avLst>
              <a:gd name="adj1" fmla="val 30438"/>
              <a:gd name="adj2" fmla="val -1060"/>
              <a:gd name="adj3" fmla="val 113799"/>
              <a:gd name="adj4" fmla="val -49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Close-Up</a:t>
            </a: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1945" t="81111" r="5060" b="11443"/>
          <a:stretch/>
        </p:blipFill>
        <p:spPr>
          <a:xfrm>
            <a:off x="304800" y="3521003"/>
            <a:ext cx="2143992" cy="51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Line Callout 1 16"/>
          <p:cNvSpPr/>
          <p:nvPr/>
        </p:nvSpPr>
        <p:spPr>
          <a:xfrm>
            <a:off x="2455719" y="4224122"/>
            <a:ext cx="1905000" cy="1066800"/>
          </a:xfrm>
          <a:prstGeom prst="borderCallout1">
            <a:avLst>
              <a:gd name="adj1" fmla="val -12418"/>
              <a:gd name="adj2" fmla="val -43969"/>
              <a:gd name="adj3" fmla="val -487"/>
              <a:gd name="adj4" fmla="val 2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Extreme </a:t>
            </a:r>
            <a:r>
              <a:rPr lang="en-US" dirty="0" err="1" smtClean="0"/>
              <a:t>Closeup</a:t>
            </a:r>
            <a:endParaRPr lang="en-US" dirty="0"/>
          </a:p>
        </p:txBody>
      </p:sp>
    </p:spTree>
    <p:extLst>
      <p:ext uri="{BB962C8B-B14F-4D97-AF65-F5344CB8AC3E}">
        <p14:creationId xmlns:p14="http://schemas.microsoft.com/office/powerpoint/2010/main" val="357733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pic>
        <p:nvPicPr>
          <p:cNvPr id="4"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2179" t="4846" r="57333" b="82245"/>
          <a:stretch/>
        </p:blipFill>
        <p:spPr>
          <a:xfrm>
            <a:off x="304800" y="1600200"/>
            <a:ext cx="2617304"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ine Callout 1 (Border and Accent Bar) 4"/>
          <p:cNvSpPr/>
          <p:nvPr/>
        </p:nvSpPr>
        <p:spPr>
          <a:xfrm>
            <a:off x="3636818" y="1316182"/>
            <a:ext cx="1905000" cy="91440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Key Lighting</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881" t="12726" r="5824" b="70506"/>
          <a:stretch/>
        </p:blipFill>
        <p:spPr>
          <a:xfrm>
            <a:off x="304799" y="3200400"/>
            <a:ext cx="530645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ine Callout 1 6"/>
          <p:cNvSpPr/>
          <p:nvPr/>
        </p:nvSpPr>
        <p:spPr>
          <a:xfrm>
            <a:off x="6477000" y="2888673"/>
            <a:ext cx="1905000" cy="1066800"/>
          </a:xfrm>
          <a:prstGeom prst="borderCallout1">
            <a:avLst>
              <a:gd name="adj1" fmla="val 30438"/>
              <a:gd name="adj2" fmla="val -1060"/>
              <a:gd name="adj3" fmla="val 113799"/>
              <a:gd name="adj4" fmla="val -4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Key Lighting</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158" t="21616" r="41109" b="61616"/>
          <a:stretch/>
        </p:blipFill>
        <p:spPr>
          <a:xfrm>
            <a:off x="304798" y="4876799"/>
            <a:ext cx="3505201" cy="1625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Line Callout 1 (Border and Accent Bar) 8"/>
          <p:cNvSpPr/>
          <p:nvPr/>
        </p:nvSpPr>
        <p:spPr>
          <a:xfrm>
            <a:off x="4658754" y="5105400"/>
            <a:ext cx="1905000" cy="914400"/>
          </a:xfrm>
          <a:prstGeom prst="accentBorderCallout1">
            <a:avLst>
              <a:gd name="adj1" fmla="val 18750"/>
              <a:gd name="adj2" fmla="val -8333"/>
              <a:gd name="adj3" fmla="val 115530"/>
              <a:gd name="adj4" fmla="val -4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Neutral Lighting</a:t>
            </a:r>
            <a:endParaRPr lang="en-US" dirty="0"/>
          </a:p>
        </p:txBody>
      </p:sp>
    </p:spTree>
    <p:extLst>
      <p:ext uri="{BB962C8B-B14F-4D97-AF65-F5344CB8AC3E}">
        <p14:creationId xmlns:p14="http://schemas.microsoft.com/office/powerpoint/2010/main" val="54656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a:t>
            </a:r>
            <a:endParaRPr lang="en-US" dirty="0"/>
          </a:p>
        </p:txBody>
      </p:sp>
      <p:pic>
        <p:nvPicPr>
          <p:cNvPr id="4"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69296" t="41327" r="4711" b="42502"/>
          <a:stretch/>
        </p:blipFill>
        <p:spPr>
          <a:xfrm>
            <a:off x="381000" y="1524000"/>
            <a:ext cx="2639291" cy="2258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ine Callout 1 (Border and Accent Bar) 4"/>
          <p:cNvSpPr/>
          <p:nvPr/>
        </p:nvSpPr>
        <p:spPr>
          <a:xfrm>
            <a:off x="3810000" y="1371600"/>
            <a:ext cx="1905000" cy="91440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Angle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3820" t="20000" r="2212" b="61212"/>
          <a:stretch/>
        </p:blipFill>
        <p:spPr>
          <a:xfrm>
            <a:off x="3666257" y="2895600"/>
            <a:ext cx="2593259"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ine Callout 1 (Border and Accent Bar) 6"/>
          <p:cNvSpPr/>
          <p:nvPr/>
        </p:nvSpPr>
        <p:spPr>
          <a:xfrm>
            <a:off x="7010400" y="2895600"/>
            <a:ext cx="1905000" cy="91440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Angle</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3821" t="64444" r="3878" b="7273"/>
          <a:stretch/>
        </p:blipFill>
        <p:spPr>
          <a:xfrm>
            <a:off x="457200" y="4433455"/>
            <a:ext cx="2109355" cy="1939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Line Callout 1 (Border and Accent Bar) 8"/>
          <p:cNvSpPr/>
          <p:nvPr/>
        </p:nvSpPr>
        <p:spPr>
          <a:xfrm>
            <a:off x="3276600" y="4724400"/>
            <a:ext cx="1905000" cy="91440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Eye-level </a:t>
            </a:r>
            <a:endParaRPr lang="en-US" dirty="0"/>
          </a:p>
        </p:txBody>
      </p:sp>
    </p:spTree>
    <p:extLst>
      <p:ext uri="{BB962C8B-B14F-4D97-AF65-F5344CB8AC3E}">
        <p14:creationId xmlns:p14="http://schemas.microsoft.com/office/powerpoint/2010/main" val="246592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The Call to Adventure</a:t>
            </a:r>
            <a:endParaRPr lang="en-US" sz="6600" b="1" dirty="0"/>
          </a:p>
        </p:txBody>
      </p:sp>
      <p:sp>
        <p:nvSpPr>
          <p:cNvPr id="3" name="Content Placeholder 2"/>
          <p:cNvSpPr>
            <a:spLocks noGrp="1"/>
          </p:cNvSpPr>
          <p:nvPr>
            <p:ph sz="quarter" idx="13"/>
          </p:nvPr>
        </p:nvSpPr>
        <p:spPr/>
        <p:txBody>
          <a:bodyPr>
            <a:normAutofit/>
          </a:bodyPr>
          <a:lstStyle/>
          <a:p>
            <a:pPr marL="342900" indent="-342900" algn="ctr"/>
            <a:r>
              <a:rPr lang="en-US" sz="4400" dirty="0" smtClean="0"/>
              <a:t>The Call to adventure in my novel is represented by the King asking Michael to go out on an adventure to save his daughter, Princess Anna. </a:t>
            </a:r>
            <a:endParaRPr lang="en-US" sz="4400" dirty="0"/>
          </a:p>
        </p:txBody>
      </p:sp>
    </p:spTree>
    <p:extLst>
      <p:ext uri="{BB962C8B-B14F-4D97-AF65-F5344CB8AC3E}">
        <p14:creationId xmlns:p14="http://schemas.microsoft.com/office/powerpoint/2010/main" val="11727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The Refusal of the Call</a:t>
            </a:r>
            <a:endParaRPr lang="en-US" sz="6600" b="1" dirty="0"/>
          </a:p>
        </p:txBody>
      </p:sp>
      <p:sp>
        <p:nvSpPr>
          <p:cNvPr id="3" name="Content Placeholder 2"/>
          <p:cNvSpPr>
            <a:spLocks noGrp="1"/>
          </p:cNvSpPr>
          <p:nvPr>
            <p:ph sz="quarter" idx="13"/>
          </p:nvPr>
        </p:nvSpPr>
        <p:spPr/>
        <p:txBody>
          <a:bodyPr>
            <a:normAutofit/>
          </a:bodyPr>
          <a:lstStyle/>
          <a:p>
            <a:pPr algn="ctr"/>
            <a:r>
              <a:rPr lang="en-US" sz="4400" dirty="0" smtClean="0"/>
              <a:t>The Refusal of the Call is shown by Michael running away into the forest and hiding in the tree trunk. He does not want to go on the adventure, so he escapes the castle.  </a:t>
            </a:r>
            <a:endParaRPr lang="en-US" sz="4400" dirty="0"/>
          </a:p>
        </p:txBody>
      </p:sp>
    </p:spTree>
    <p:extLst>
      <p:ext uri="{BB962C8B-B14F-4D97-AF65-F5344CB8AC3E}">
        <p14:creationId xmlns:p14="http://schemas.microsoft.com/office/powerpoint/2010/main" val="375668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30" b="1" dirty="0" smtClean="0"/>
              <a:t>The Beginning of the Adventure</a:t>
            </a:r>
            <a:endParaRPr lang="en-US" sz="4830" b="1" dirty="0"/>
          </a:p>
        </p:txBody>
      </p:sp>
      <p:sp>
        <p:nvSpPr>
          <p:cNvPr id="3" name="Content Placeholder 2"/>
          <p:cNvSpPr>
            <a:spLocks noGrp="1"/>
          </p:cNvSpPr>
          <p:nvPr>
            <p:ph sz="quarter" idx="13"/>
          </p:nvPr>
        </p:nvSpPr>
        <p:spPr/>
        <p:txBody>
          <a:bodyPr>
            <a:normAutofit/>
          </a:bodyPr>
          <a:lstStyle/>
          <a:p>
            <a:pPr algn="ctr"/>
            <a:r>
              <a:rPr lang="en-US" sz="4400" dirty="0" smtClean="0"/>
              <a:t>The beginning of the adventure is very simple in my story. Michael is found by the King and the King gives him his horse and he leaves from there.</a:t>
            </a:r>
            <a:endParaRPr lang="en-US" sz="4400" dirty="0"/>
          </a:p>
        </p:txBody>
      </p:sp>
    </p:spTree>
    <p:extLst>
      <p:ext uri="{BB962C8B-B14F-4D97-AF65-F5344CB8AC3E}">
        <p14:creationId xmlns:p14="http://schemas.microsoft.com/office/powerpoint/2010/main" val="15834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smtClean="0"/>
              <a:t>The Road of Trials</a:t>
            </a:r>
            <a:endParaRPr lang="en-US" sz="6600" b="1" dirty="0"/>
          </a:p>
        </p:txBody>
      </p:sp>
      <p:sp>
        <p:nvSpPr>
          <p:cNvPr id="3" name="Content Placeholder 2"/>
          <p:cNvSpPr>
            <a:spLocks noGrp="1"/>
          </p:cNvSpPr>
          <p:nvPr>
            <p:ph sz="quarter" idx="13"/>
          </p:nvPr>
        </p:nvSpPr>
        <p:spPr/>
        <p:txBody>
          <a:bodyPr>
            <a:normAutofit/>
          </a:bodyPr>
          <a:lstStyle/>
          <a:p>
            <a:pPr algn="ctr"/>
            <a:r>
              <a:rPr lang="en-US" sz="4400" dirty="0" smtClean="0"/>
              <a:t>In my graphic novel, the Road of Trials is when the three shadows who kidnapped Anna set up obstacles in the forest for Michael and Jim the horse to have to overcome. </a:t>
            </a:r>
            <a:endParaRPr lang="en-US" sz="4400" dirty="0"/>
          </a:p>
        </p:txBody>
      </p:sp>
    </p:spTree>
    <p:extLst>
      <p:ext uri="{BB962C8B-B14F-4D97-AF65-F5344CB8AC3E}">
        <p14:creationId xmlns:p14="http://schemas.microsoft.com/office/powerpoint/2010/main" val="311243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91550" cy="1066801"/>
          </a:xfrm>
        </p:spPr>
        <p:txBody>
          <a:bodyPr>
            <a:noAutofit/>
          </a:bodyPr>
          <a:lstStyle/>
          <a:p>
            <a:r>
              <a:rPr lang="en-US" sz="3830" b="1" dirty="0" smtClean="0"/>
              <a:t>The Experience with Unconditional Love</a:t>
            </a:r>
            <a:endParaRPr lang="en-US" sz="3830" b="1" dirty="0"/>
          </a:p>
        </p:txBody>
      </p:sp>
      <p:sp>
        <p:nvSpPr>
          <p:cNvPr id="3" name="Content Placeholder 2"/>
          <p:cNvSpPr>
            <a:spLocks noGrp="1"/>
          </p:cNvSpPr>
          <p:nvPr>
            <p:ph sz="quarter" idx="13"/>
          </p:nvPr>
        </p:nvSpPr>
        <p:spPr/>
        <p:txBody>
          <a:bodyPr>
            <a:normAutofit/>
          </a:bodyPr>
          <a:lstStyle/>
          <a:p>
            <a:pPr marL="342900" indent="-342900" algn="ctr"/>
            <a:r>
              <a:rPr lang="en-US" sz="4400" dirty="0" smtClean="0"/>
              <a:t>In my story, Anna and Michael are the ones who fall in love just like the princess in all of the other hero stories fall in love with the knight. </a:t>
            </a:r>
            <a:endParaRPr lang="en-US" sz="4400" dirty="0"/>
          </a:p>
        </p:txBody>
      </p:sp>
    </p:spTree>
    <p:extLst>
      <p:ext uri="{BB962C8B-B14F-4D97-AF65-F5344CB8AC3E}">
        <p14:creationId xmlns:p14="http://schemas.microsoft.com/office/powerpoint/2010/main" val="2957763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47</TotalTime>
  <Words>351</Words>
  <Application>Microsoft Office PowerPoint</Application>
  <PresentationFormat>On-screen Show (4:3)</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Soho</vt:lpstr>
      <vt:lpstr>Graphic Novel Presentation</vt:lpstr>
      <vt:lpstr>Framing</vt:lpstr>
      <vt:lpstr>Lighting</vt:lpstr>
      <vt:lpstr>Angles</vt:lpstr>
      <vt:lpstr>The Call to Adventure</vt:lpstr>
      <vt:lpstr>The Refusal of the Call</vt:lpstr>
      <vt:lpstr>The Beginning of the Adventure</vt:lpstr>
      <vt:lpstr>The Road of Trials</vt:lpstr>
      <vt:lpstr>The Experience with Unconditional Love</vt:lpstr>
      <vt:lpstr>The Ultimate Boon</vt:lpstr>
      <vt:lpstr>The Magic Flight</vt:lpstr>
      <vt:lpstr>The Return Threshold</vt:lpstr>
      <vt:lpstr>The Archetypical Hero</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Novel Presentation</dc:title>
  <dc:creator>Bruce</dc:creator>
  <cp:lastModifiedBy>Bruce</cp:lastModifiedBy>
  <cp:revision>5</cp:revision>
  <dcterms:created xsi:type="dcterms:W3CDTF">2011-11-05T21:27:35Z</dcterms:created>
  <dcterms:modified xsi:type="dcterms:W3CDTF">2011-11-05T22:15:08Z</dcterms:modified>
</cp:coreProperties>
</file>